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3" r:id="rId14"/>
    <p:sldId id="272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8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0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8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6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6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9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D684-9440-EE4E-A93B-BD225A136F2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1803-76A3-2144-AEE2-D3E2EAA2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5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err="1" smtClean="0"/>
              <a:t>Respi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</a:t>
            </a:r>
            <a:r>
              <a:rPr lang="en-US" dirty="0" smtClean="0"/>
              <a:t>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2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Pharyngitis and tonsillitis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Pharyngitis is inflammation of the pharynx and soft palate</a:t>
            </a:r>
          </a:p>
          <a:p>
            <a:r>
              <a:rPr lang="en-US" dirty="0" smtClean="0"/>
              <a:t>Tonsillitis is a subset of pharyngitis</a:t>
            </a:r>
          </a:p>
          <a:p>
            <a:r>
              <a:rPr lang="en-US" dirty="0" smtClean="0"/>
              <a:t>Tonsillitis is severe inflammation of the tonsils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2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Pharyngitis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Sore throat, cough due to irritation, reduced appetite due to pain when swallowing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Virus: Adenovirus, enterovirus, rhinovirus</a:t>
            </a:r>
          </a:p>
          <a:p>
            <a:pPr lvl="1"/>
            <a:r>
              <a:rPr lang="en-US" dirty="0" smtClean="0"/>
              <a:t>Bacteria: GAS (Group A beta-</a:t>
            </a:r>
            <a:r>
              <a:rPr lang="en-US" dirty="0" err="1" smtClean="0"/>
              <a:t>haemolytic</a:t>
            </a:r>
            <a:r>
              <a:rPr lang="en-US" dirty="0" smtClean="0"/>
              <a:t> Streptococcus) (in older children)</a:t>
            </a:r>
          </a:p>
          <a:p>
            <a:r>
              <a:rPr lang="en-US" dirty="0" smtClean="0"/>
              <a:t>Ix: </a:t>
            </a:r>
          </a:p>
          <a:p>
            <a:pPr lvl="1"/>
            <a:r>
              <a:rPr lang="en-US" dirty="0" smtClean="0"/>
              <a:t>Throat swab + culture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Antibiotics: Penicillin V / Erythromycin if allergic to penicillin</a:t>
            </a:r>
          </a:p>
        </p:txBody>
      </p:sp>
    </p:spTree>
    <p:extLst>
      <p:ext uri="{BB962C8B-B14F-4D97-AF65-F5344CB8AC3E}">
        <p14:creationId xmlns:p14="http://schemas.microsoft.com/office/powerpoint/2010/main" val="9435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Tonsillitis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Sore throat, cough due to irritation, reduced appetite due to painful swallowing, fever</a:t>
            </a:r>
          </a:p>
          <a:p>
            <a:r>
              <a:rPr lang="en-US" dirty="0" err="1" smtClean="0"/>
              <a:t>Aetiology</a:t>
            </a:r>
            <a:endParaRPr lang="en-US" dirty="0" smtClean="0"/>
          </a:p>
          <a:p>
            <a:pPr lvl="1"/>
            <a:r>
              <a:rPr lang="en-US" dirty="0" smtClean="0"/>
              <a:t>Virus: EBV (</a:t>
            </a:r>
            <a:r>
              <a:rPr lang="en-US" dirty="0" err="1" smtClean="0"/>
              <a:t>Ebstein</a:t>
            </a:r>
            <a:r>
              <a:rPr lang="en-US" dirty="0" smtClean="0"/>
              <a:t>-Barr virus) (infective mononucleosis)</a:t>
            </a:r>
          </a:p>
          <a:p>
            <a:pPr lvl="1"/>
            <a:r>
              <a:rPr lang="en-US" dirty="0" smtClean="0"/>
              <a:t>Bacteria: GAS (Group A beta-</a:t>
            </a:r>
            <a:r>
              <a:rPr lang="en-US" dirty="0" err="1" smtClean="0"/>
              <a:t>haemolytic</a:t>
            </a:r>
            <a:r>
              <a:rPr lang="en-US" dirty="0" smtClean="0"/>
              <a:t> streptococcus) (children aged 5 - 12)</a:t>
            </a:r>
          </a:p>
          <a:p>
            <a:r>
              <a:rPr lang="en-US" dirty="0" smtClean="0"/>
              <a:t>Ix:</a:t>
            </a:r>
          </a:p>
          <a:p>
            <a:pPr lvl="1"/>
            <a:r>
              <a:rPr lang="en-US" dirty="0" smtClean="0"/>
              <a:t>Throat swab and culture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IV antibiotics (Penicillin V / Erythromycin) for 10 days to eradicate GAS and prevent rheumatic fever</a:t>
            </a:r>
          </a:p>
          <a:p>
            <a:pPr lvl="1"/>
            <a:r>
              <a:rPr lang="en-US" dirty="0" smtClean="0"/>
              <a:t>Avoid amoxicillin as it will cause a rash if the infective organism is EBV</a:t>
            </a:r>
          </a:p>
          <a:p>
            <a:pPr lvl="1"/>
            <a:r>
              <a:rPr lang="en-US" dirty="0" smtClean="0"/>
              <a:t>In severe cases where the child cannot swallow anything, hospital admission for hydration (IV fluid) and analgesics may be needed</a:t>
            </a:r>
          </a:p>
        </p:txBody>
      </p:sp>
    </p:spTree>
    <p:extLst>
      <p:ext uri="{BB962C8B-B14F-4D97-AF65-F5344CB8AC3E}">
        <p14:creationId xmlns:p14="http://schemas.microsoft.com/office/powerpoint/2010/main" val="76737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Scarlet fever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5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Scarlet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Fever for 2 to 3 days followed by headache, tonsillitis, and sandpaper like maculopapular rash with flushing of the cheek and perioral sparing</a:t>
            </a:r>
          </a:p>
          <a:p>
            <a:pPr lvl="1"/>
            <a:r>
              <a:rPr lang="en-US" dirty="0" smtClean="0"/>
              <a:t>White, coated, swollen tongue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Bacterial: GAS (Group A beta-</a:t>
            </a:r>
            <a:r>
              <a:rPr lang="en-US" dirty="0" err="1" smtClean="0"/>
              <a:t>haemolytic</a:t>
            </a:r>
            <a:r>
              <a:rPr lang="en-US" dirty="0" smtClean="0"/>
              <a:t> streptococcus) </a:t>
            </a:r>
          </a:p>
          <a:p>
            <a:r>
              <a:rPr lang="en-US" dirty="0" smtClean="0"/>
              <a:t>Ix: </a:t>
            </a:r>
          </a:p>
          <a:p>
            <a:pPr lvl="1"/>
            <a:r>
              <a:rPr lang="en-US" dirty="0" smtClean="0"/>
              <a:t>Throat swab + culture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IV antibiotics (Penicillin V / Erythromycin) for 10 days to eradicate GAS and prevent rheumatic fever and acute </a:t>
            </a:r>
            <a:r>
              <a:rPr lang="en-US" dirty="0" err="1" smtClean="0"/>
              <a:t>glumerulonephritis</a:t>
            </a:r>
            <a:endParaRPr lang="en-US" dirty="0" smtClean="0"/>
          </a:p>
          <a:p>
            <a:pPr lvl="1"/>
            <a:r>
              <a:rPr lang="en-US" dirty="0" smtClean="0"/>
              <a:t>Avoid amoxicillin as it will cause a rash if the infective organism is EBV</a:t>
            </a:r>
          </a:p>
          <a:p>
            <a:pPr lvl="1"/>
            <a:r>
              <a:rPr lang="en-US" dirty="0" smtClean="0"/>
              <a:t>In severe cases where the child cannot swallow anything, hospital admission for hydration (IV fluid) and analgesics may be needed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376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Acute </a:t>
            </a:r>
            <a:r>
              <a:rPr lang="en-US" dirty="0"/>
              <a:t>o</a:t>
            </a:r>
            <a:r>
              <a:rPr lang="en-US" dirty="0" smtClean="0"/>
              <a:t>titis media (Earache)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3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otitis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Fever, ear ache, </a:t>
            </a:r>
            <a:r>
              <a:rPr lang="en-US" dirty="0" err="1" smtClean="0"/>
              <a:t>otorrhoea</a:t>
            </a:r>
            <a:r>
              <a:rPr lang="en-US" dirty="0" smtClean="0"/>
              <a:t> (discharge from ear)</a:t>
            </a:r>
          </a:p>
          <a:p>
            <a:pPr lvl="1"/>
            <a:r>
              <a:rPr lang="en-US" dirty="0" smtClean="0"/>
              <a:t>Common in age group 6 months to 12 months (Infants)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Anatomy: Eustachian tube is short and horizontal in infants causing inefficient draining</a:t>
            </a:r>
          </a:p>
          <a:p>
            <a:pPr lvl="1"/>
            <a:r>
              <a:rPr lang="en-US" dirty="0" smtClean="0"/>
              <a:t>Virus: Rhinovirus, RSV (Respiratory syncytial virus)</a:t>
            </a:r>
          </a:p>
          <a:p>
            <a:pPr lvl="1"/>
            <a:r>
              <a:rPr lang="en-US" dirty="0" smtClean="0"/>
              <a:t>Bacteria: pneumococcus, </a:t>
            </a:r>
            <a:r>
              <a:rPr lang="en-US" dirty="0" err="1" smtClean="0"/>
              <a:t>untypeable</a:t>
            </a:r>
            <a:r>
              <a:rPr lang="en-US" dirty="0" smtClean="0"/>
              <a:t> </a:t>
            </a:r>
            <a:r>
              <a:rPr lang="en-US" dirty="0" err="1" smtClean="0"/>
              <a:t>Haemophilus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, </a:t>
            </a:r>
            <a:r>
              <a:rPr lang="en-US" dirty="0" err="1" smtClean="0"/>
              <a:t>moraxella</a:t>
            </a:r>
            <a:r>
              <a:rPr lang="en-US" dirty="0" smtClean="0"/>
              <a:t> </a:t>
            </a:r>
            <a:r>
              <a:rPr lang="en-US" dirty="0" err="1" smtClean="0"/>
              <a:t>catarrhalis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PE:</a:t>
            </a:r>
          </a:p>
          <a:p>
            <a:pPr lvl="1"/>
            <a:r>
              <a:rPr lang="en-US" dirty="0" smtClean="0"/>
              <a:t>Otoscopy: Bright red ear drum, may be swollen, cone of light not in correct anatomical position, may be perforated with purulent discharge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Conservative treatment (antibiotics have been shown to reduce duration of earache slightly but has no effect on hearing)</a:t>
            </a:r>
          </a:p>
          <a:p>
            <a:pPr lvl="1"/>
            <a:r>
              <a:rPr lang="en-US" dirty="0" smtClean="0"/>
              <a:t>Antibiotics (amoxicillin)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8408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Otitis media with effusion/ glue 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98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Asymptomatic other than conductive hearting loss</a:t>
            </a:r>
          </a:p>
          <a:p>
            <a:pPr lvl="1"/>
            <a:r>
              <a:rPr lang="en-US" dirty="0" smtClean="0"/>
              <a:t>Common in children 2 to 7 years old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Recurrent acute otitis media</a:t>
            </a:r>
          </a:p>
          <a:p>
            <a:r>
              <a:rPr lang="en-US" dirty="0" smtClean="0"/>
              <a:t>PE:</a:t>
            </a:r>
          </a:p>
          <a:p>
            <a:pPr lvl="1"/>
            <a:r>
              <a:rPr lang="en-US" dirty="0" smtClean="0"/>
              <a:t>Otoscopy: Dull, retracted ear drum with fluid level </a:t>
            </a:r>
          </a:p>
          <a:p>
            <a:r>
              <a:rPr lang="en-US" dirty="0" smtClean="0"/>
              <a:t>Ix:</a:t>
            </a:r>
          </a:p>
          <a:p>
            <a:pPr lvl="1"/>
            <a:r>
              <a:rPr lang="en-US" dirty="0" smtClean="0"/>
              <a:t>Pure tone audiometry (in children &gt; 4 years) or tympanometry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Conservative management </a:t>
            </a:r>
          </a:p>
          <a:p>
            <a:pPr lvl="1"/>
            <a:r>
              <a:rPr lang="en-US" dirty="0" smtClean="0"/>
              <a:t>Grommet if speech and language development is an issue (only effective for 12 months)</a:t>
            </a:r>
          </a:p>
          <a:p>
            <a:pPr lvl="1"/>
            <a:r>
              <a:rPr lang="en-US" dirty="0" smtClean="0"/>
              <a:t>If problem persist after removal of grommet, reinsert grommet + adenoidectomy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11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</a:t>
            </a:r>
          </a:p>
          <a:p>
            <a:pPr lvl="1"/>
            <a:r>
              <a:rPr lang="en-US" dirty="0" err="1" smtClean="0"/>
              <a:t>Coryza</a:t>
            </a:r>
            <a:r>
              <a:rPr lang="en-US" dirty="0" smtClean="0"/>
              <a:t>, sinusitis, sore throat, earache, stridor</a:t>
            </a:r>
            <a:endParaRPr lang="en-US" dirty="0"/>
          </a:p>
          <a:p>
            <a:r>
              <a:rPr lang="en-US" dirty="0" smtClean="0"/>
              <a:t>LRTI</a:t>
            </a:r>
          </a:p>
          <a:p>
            <a:pPr lvl="1"/>
            <a:r>
              <a:rPr lang="en-US" dirty="0" smtClean="0"/>
              <a:t>Cough, wheeze, respiratory distress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8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distress -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tachypnoea</a:t>
            </a:r>
            <a:r>
              <a:rPr lang="en-US" dirty="0" smtClean="0"/>
              <a:t>, tachycardia, nasal flaring, use of accessory muscles, intercostal and subcostal recession, head bobbing, inability to feed</a:t>
            </a:r>
          </a:p>
          <a:p>
            <a:r>
              <a:rPr lang="en-US" dirty="0" smtClean="0"/>
              <a:t>Severe </a:t>
            </a:r>
            <a:r>
              <a:rPr lang="mr-IN" dirty="0" smtClean="0"/>
              <a:t>–</a:t>
            </a:r>
            <a:r>
              <a:rPr lang="en-US" dirty="0" smtClean="0"/>
              <a:t> cyanosis, oxygen saturation &lt;92% despite oxygen therapy, lethargy (tired due to increased work of breathing) , reduced consciousness level</a:t>
            </a:r>
          </a:p>
        </p:txBody>
      </p:sp>
    </p:spTree>
    <p:extLst>
      <p:ext uri="{BB962C8B-B14F-4D97-AF65-F5344CB8AC3E}">
        <p14:creationId xmlns:p14="http://schemas.microsoft.com/office/powerpoint/2010/main" val="138136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URTI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 cold (</a:t>
            </a:r>
            <a:r>
              <a:rPr lang="en-US" dirty="0" err="1" smtClean="0"/>
              <a:t>coryza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Sinusitis (relatively rare in children)</a:t>
            </a:r>
          </a:p>
          <a:p>
            <a:r>
              <a:rPr lang="en-US" dirty="0" smtClean="0"/>
              <a:t>Pharyngitis including </a:t>
            </a:r>
            <a:r>
              <a:rPr lang="en-US" dirty="0" err="1" smtClean="0"/>
              <a:t>tonsilitis</a:t>
            </a:r>
            <a:endParaRPr lang="en-US" dirty="0" smtClean="0"/>
          </a:p>
          <a:p>
            <a:r>
              <a:rPr lang="en-US" dirty="0" smtClean="0"/>
              <a:t>Otitis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0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The common cold / </a:t>
            </a:r>
            <a:r>
              <a:rPr lang="en-US" dirty="0" err="1" smtClean="0"/>
              <a:t>Coryza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4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Coryza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Runny nose (nasal discharge: </a:t>
            </a:r>
            <a:r>
              <a:rPr lang="en-US" dirty="0" err="1" smtClean="0"/>
              <a:t>colourless</a:t>
            </a:r>
            <a:r>
              <a:rPr lang="en-US" dirty="0" smtClean="0"/>
              <a:t>/ mucopurulent)</a:t>
            </a:r>
          </a:p>
          <a:p>
            <a:pPr lvl="1"/>
            <a:r>
              <a:rPr lang="en-US" dirty="0" smtClean="0"/>
              <a:t>Cough (due to postnasal drip)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Virus: Rhinovirus, coronavirus, RSV (respiratory syncytial virus)</a:t>
            </a:r>
          </a:p>
          <a:p>
            <a:pPr lvl="1"/>
            <a:r>
              <a:rPr lang="en-US" dirty="0" smtClean="0"/>
              <a:t>Rarely ever bacterial</a:t>
            </a:r>
          </a:p>
          <a:p>
            <a:r>
              <a:rPr lang="en-US" dirty="0" smtClean="0"/>
              <a:t>Ix:</a:t>
            </a:r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Symptomatic treatment: pain </a:t>
            </a:r>
            <a:r>
              <a:rPr lang="mr-IN" dirty="0" smtClean="0"/>
              <a:t>–</a:t>
            </a:r>
            <a:r>
              <a:rPr lang="en-US" dirty="0" smtClean="0"/>
              <a:t> paracetamol/ ibuprofen</a:t>
            </a:r>
          </a:p>
          <a:p>
            <a:pPr lvl="1"/>
            <a:r>
              <a:rPr lang="en-US" dirty="0" smtClean="0"/>
              <a:t>Education: This is a self-limiting condition, will resolve on it’s own, antibiotics will not help</a:t>
            </a:r>
          </a:p>
        </p:txBody>
      </p:sp>
    </p:spTree>
    <p:extLst>
      <p:ext uri="{BB962C8B-B14F-4D97-AF65-F5344CB8AC3E}">
        <p14:creationId xmlns:p14="http://schemas.microsoft.com/office/powerpoint/2010/main" val="78414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- Sinusitis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Swollen, pain, tender cheeks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Spread of pathogens from other URTIs (</a:t>
            </a:r>
            <a:r>
              <a:rPr lang="en-US" dirty="0" err="1" smtClean="0"/>
              <a:t>coryza</a:t>
            </a:r>
            <a:r>
              <a:rPr lang="en-US" dirty="0" smtClean="0"/>
              <a:t>, pharyngitis, otitis media) into the paranasal sinus</a:t>
            </a:r>
          </a:p>
          <a:p>
            <a:pPr lvl="1"/>
            <a:r>
              <a:rPr lang="en-US" dirty="0" smtClean="0"/>
              <a:t>Pain is in the cheeks because the maxillary sinus is located under the cheek bones</a:t>
            </a:r>
          </a:p>
          <a:p>
            <a:pPr lvl="1"/>
            <a:r>
              <a:rPr lang="en-US" dirty="0" smtClean="0"/>
              <a:t>Frontal sinus doesn’t develop until late childhood hence frontal sinusitis rarely presents in the first decade of life</a:t>
            </a:r>
          </a:p>
          <a:p>
            <a:r>
              <a:rPr lang="en-US" dirty="0" smtClean="0"/>
              <a:t>Ix:</a:t>
            </a:r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err="1" smtClean="0"/>
              <a:t>Mx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Antibiotics and analgesics</a:t>
            </a:r>
          </a:p>
        </p:txBody>
      </p:sp>
    </p:spTree>
    <p:extLst>
      <p:ext uri="{BB962C8B-B14F-4D97-AF65-F5344CB8AC3E}">
        <p14:creationId xmlns:p14="http://schemas.microsoft.com/office/powerpoint/2010/main" val="137578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Sore throat / pharyngitis (including tonsillitis)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9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803</Words>
  <Application>Microsoft Macintosh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Mangal</vt:lpstr>
      <vt:lpstr>Arial</vt:lpstr>
      <vt:lpstr>Office Theme</vt:lpstr>
      <vt:lpstr>Paediatrics – Respi</vt:lpstr>
      <vt:lpstr>Presentation</vt:lpstr>
      <vt:lpstr>Respiratory distress - signs</vt:lpstr>
      <vt:lpstr>URTI includes</vt:lpstr>
      <vt:lpstr>Paediatrics – The common cold / Coryza</vt:lpstr>
      <vt:lpstr>Coryza</vt:lpstr>
      <vt:lpstr>Paediatrics - Sinusitis</vt:lpstr>
      <vt:lpstr>Sinusitis</vt:lpstr>
      <vt:lpstr>Paediatrics – Sore throat / pharyngitis (including tonsillitis)</vt:lpstr>
      <vt:lpstr>Pharyngitis and tonsillitis</vt:lpstr>
      <vt:lpstr>Pharyngitis </vt:lpstr>
      <vt:lpstr>Tonsillitis</vt:lpstr>
      <vt:lpstr>Paediatrics – Scarlet fever</vt:lpstr>
      <vt:lpstr>Scarlet fever</vt:lpstr>
      <vt:lpstr>Paediatrics – Acute otitis media (Earache)</vt:lpstr>
      <vt:lpstr>Acute otitis media</vt:lpstr>
      <vt:lpstr>Paediatrics – Otitis media with effusion/ glue ear</vt:lpstr>
      <vt:lpstr>Glue ear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- Wheeze</dc:title>
  <dc:creator>Thomas Tay (UG)</dc:creator>
  <cp:lastModifiedBy>Thomas Tay (UG)</cp:lastModifiedBy>
  <cp:revision>15</cp:revision>
  <dcterms:created xsi:type="dcterms:W3CDTF">2019-03-04T22:56:39Z</dcterms:created>
  <dcterms:modified xsi:type="dcterms:W3CDTF">2019-03-23T08:06:31Z</dcterms:modified>
</cp:coreProperties>
</file>